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7"/>
  </p:notesMasterIdLst>
  <p:handoutMasterIdLst>
    <p:handoutMasterId r:id="rId18"/>
  </p:handoutMasterIdLst>
  <p:sldIdLst>
    <p:sldId id="292" r:id="rId3"/>
    <p:sldId id="293" r:id="rId4"/>
    <p:sldId id="294" r:id="rId5"/>
    <p:sldId id="295" r:id="rId6"/>
    <p:sldId id="310" r:id="rId7"/>
    <p:sldId id="311" r:id="rId8"/>
    <p:sldId id="312" r:id="rId9"/>
    <p:sldId id="313" r:id="rId10"/>
    <p:sldId id="314" r:id="rId11"/>
    <p:sldId id="315" r:id="rId12"/>
    <p:sldId id="300" r:id="rId13"/>
    <p:sldId id="301" r:id="rId14"/>
    <p:sldId id="309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B35"/>
    <a:srgbClr val="9463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4610" autoAdjust="0"/>
  </p:normalViewPr>
  <p:slideViewPr>
    <p:cSldViewPr snapToGrid="0">
      <p:cViewPr>
        <p:scale>
          <a:sx n="80" d="100"/>
          <a:sy n="80" d="100"/>
        </p:scale>
        <p:origin x="-1668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8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631F-F869-44FD-A219-9C2CC9848C65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AC437-0F06-4C28-9E85-A539716D3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1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70D28-3F89-4BDF-9FB3-6297BB0A71FC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6350-4164-4643-BF45-639557739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5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543"/>
            <a:ext cx="12192000" cy="72933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2" y="546265"/>
            <a:ext cx="1680107" cy="138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9939648" y="6402668"/>
            <a:ext cx="213755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www.shtrih-m.ru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2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48" y="199993"/>
            <a:ext cx="2693971" cy="422049"/>
          </a:xfrm>
          <a:prstGeom prst="rect">
            <a:avLst/>
          </a:prstGeom>
        </p:spPr>
      </p:pic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846292" y="1768342"/>
            <a:ext cx="3149009" cy="34342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2" name="Рисунок 2"/>
          <p:cNvSpPr>
            <a:spLocks noGrp="1"/>
          </p:cNvSpPr>
          <p:nvPr>
            <p:ph type="pic" idx="14"/>
          </p:nvPr>
        </p:nvSpPr>
        <p:spPr>
          <a:xfrm>
            <a:off x="8212883" y="1768341"/>
            <a:ext cx="3149009" cy="34342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3" name="Рисунок 2"/>
          <p:cNvSpPr>
            <a:spLocks noGrp="1"/>
          </p:cNvSpPr>
          <p:nvPr>
            <p:ph type="pic" idx="15"/>
          </p:nvPr>
        </p:nvSpPr>
        <p:spPr>
          <a:xfrm>
            <a:off x="4529587" y="1778014"/>
            <a:ext cx="3149009" cy="34342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543"/>
            <a:ext cx="12192000" cy="7293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237" y="6289872"/>
            <a:ext cx="620082" cy="5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9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543"/>
            <a:ext cx="12192000" cy="72933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2" y="546265"/>
            <a:ext cx="1680107" cy="138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9939648" y="6402668"/>
            <a:ext cx="213755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www.shtrih-m.ru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2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543"/>
            <a:ext cx="12192000" cy="72933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0" y="546265"/>
            <a:ext cx="1235417" cy="102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9939648" y="6402668"/>
            <a:ext cx="213755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www.shtrih-m.ru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6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0216" cy="6875570"/>
          </a:xfrm>
          <a:prstGeom prst="rect">
            <a:avLst/>
          </a:prstGeom>
        </p:spPr>
      </p:pic>
      <p:sp>
        <p:nvSpPr>
          <p:cNvPr id="12" name="Рисунок 2"/>
          <p:cNvSpPr>
            <a:spLocks noGrp="1"/>
          </p:cNvSpPr>
          <p:nvPr>
            <p:ph type="pic" idx="1"/>
          </p:nvPr>
        </p:nvSpPr>
        <p:spPr>
          <a:xfrm>
            <a:off x="5470216" y="0"/>
            <a:ext cx="672178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73" y="5114540"/>
            <a:ext cx="3208027" cy="17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7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543"/>
            <a:ext cx="12192000" cy="72933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65" y="76929"/>
            <a:ext cx="840054" cy="69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9939648" y="6402668"/>
            <a:ext cx="213755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www.shtrih-m.ru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5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48" y="199993"/>
            <a:ext cx="2693971" cy="422049"/>
          </a:xfrm>
          <a:prstGeom prst="rect">
            <a:avLst/>
          </a:prstGeom>
        </p:spPr>
      </p:pic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846292" y="1768342"/>
            <a:ext cx="3149009" cy="34342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2" name="Рисунок 2"/>
          <p:cNvSpPr>
            <a:spLocks noGrp="1"/>
          </p:cNvSpPr>
          <p:nvPr>
            <p:ph type="pic" idx="14"/>
          </p:nvPr>
        </p:nvSpPr>
        <p:spPr>
          <a:xfrm>
            <a:off x="8212883" y="1768341"/>
            <a:ext cx="3149009" cy="34342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3" name="Рисунок 2"/>
          <p:cNvSpPr>
            <a:spLocks noGrp="1"/>
          </p:cNvSpPr>
          <p:nvPr>
            <p:ph type="pic" idx="15"/>
          </p:nvPr>
        </p:nvSpPr>
        <p:spPr>
          <a:xfrm>
            <a:off x="4529587" y="1778014"/>
            <a:ext cx="3149009" cy="34342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543"/>
            <a:ext cx="12192000" cy="7293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237" y="6289872"/>
            <a:ext cx="620082" cy="5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736270"/>
            <a:ext cx="12192000" cy="6132843"/>
          </a:xfrm>
          <a:solidFill>
            <a:schemeClr val="dk1"/>
          </a:solidFill>
        </p:spPr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10" y="2384948"/>
            <a:ext cx="5883780" cy="921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543"/>
            <a:ext cx="12192000" cy="7293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237" y="6289872"/>
            <a:ext cx="620082" cy="5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1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725157"/>
            <a:ext cx="12192000" cy="6132843"/>
          </a:xfrm>
          <a:solidFill>
            <a:schemeClr val="dk1"/>
          </a:solidFill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10" y="2395580"/>
            <a:ext cx="5883780" cy="921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543"/>
            <a:ext cx="12192000" cy="729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237" y="6289872"/>
            <a:ext cx="620082" cy="5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1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543"/>
            <a:ext cx="12192000" cy="729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95" y="1297154"/>
            <a:ext cx="6323089" cy="99060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46" y="4073237"/>
            <a:ext cx="1680107" cy="138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05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" y="6137816"/>
            <a:ext cx="12189600" cy="73205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939648" y="6402668"/>
            <a:ext cx="213755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www.shtrih-m.ru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8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48" y="199993"/>
            <a:ext cx="2693971" cy="422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543"/>
            <a:ext cx="12192000" cy="729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237" y="6289872"/>
            <a:ext cx="620082" cy="5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9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DE382-6FE1-4F80-BDC5-A90A2B6D87D2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CCBAE-FAF2-4DFC-A8E0-D076956187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8075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8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4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DE382-6FE1-4F80-BDC5-A90A2B6D87D2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CCBAE-FAF2-4DFC-A8E0-D076956187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4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an@shtrih-m.ru" TargetMode="External"/><Relationship Id="rId2" Type="http://schemas.openxmlformats.org/officeDocument/2006/relationships/hyperlink" Target="mailto:pos@shtrih-h.r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12125" y="2765383"/>
            <a:ext cx="9167751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 smtClean="0">
                <a:latin typeface="Calibri" pitchFamily="34" charset="0"/>
              </a:rPr>
              <a:t>ККТ «ШТРИХ-СМАРТПОС-Ф» МИНИ</a:t>
            </a:r>
          </a:p>
          <a:p>
            <a:pPr algn="ctr"/>
            <a:r>
              <a:rPr lang="ru-RU" dirty="0">
                <a:latin typeface="Calibri" pitchFamily="34" charset="0"/>
              </a:rPr>
              <a:t>Открытая </a:t>
            </a:r>
            <a:r>
              <a:rPr lang="ru-RU" dirty="0" smtClean="0">
                <a:latin typeface="Calibri" pitchFamily="34" charset="0"/>
              </a:rPr>
              <a:t>платформа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для сферы услуг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и малой розницы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Nasonov\!Работа\ШТРИХ-М\Оборудование\POS-системы\Android POS\СМАРТПОС_МИНИ_aQsi\Картинки\shtrih-smartpos-f_mini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9" r="33159" b="12179"/>
          <a:stretch/>
        </p:blipFill>
        <p:spPr bwMode="auto">
          <a:xfrm>
            <a:off x="2519041" y="2795382"/>
            <a:ext cx="7153918" cy="365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851" y="172468"/>
            <a:ext cx="873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ККТ «ШТРИХ-СМАРТПОС-Ф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» МИНИ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791" y="1090062"/>
            <a:ext cx="10809513" cy="179741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Ускорение работы кассира</a:t>
            </a:r>
            <a:b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800" b="1" dirty="0">
                <a:solidFill>
                  <a:srgbClr val="CB9B35"/>
                </a:solidFill>
                <a:latin typeface="Calibri" pitchFamily="34" charset="0"/>
              </a:rPr>
              <a:t>	</a:t>
            </a:r>
            <a:r>
              <a:rPr lang="ru-RU" sz="2800" b="1" dirty="0" smtClean="0">
                <a:solidFill>
                  <a:srgbClr val="CB9B35"/>
                </a:solidFill>
                <a:latin typeface="Calibri" pitchFamily="34" charset="0"/>
              </a:rPr>
              <a:t>		При работе с маркировкой</a:t>
            </a:r>
            <a:endParaRPr lang="ru-RU" sz="3200" b="1" dirty="0" smtClean="0">
              <a:solidFill>
                <a:srgbClr val="CB9B35"/>
              </a:solidFill>
              <a:latin typeface="Calibri" pitchFamily="34" charset="0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Подключение к кассе сканера ШК по беспроводному интерфейсу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Bluetooth.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Например, перспективного сканера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VMC BurstScan Lite v2 BT</a:t>
            </a:r>
            <a:endParaRPr lang="ru-RU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543"/>
            <a:ext cx="12192000" cy="72933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939648" y="6402668"/>
            <a:ext cx="213755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www.shtrih-m.ru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" name="Picture 4" descr="ÐÐ°ÑÑÐ¸Ð½ÐºÐ¸ Ð¿Ð¾ Ð·Ð°Ð¿ÑÐ¾ÑÑ Ð»Ð¾Ð³Ð¾ÑÐ¸Ð¿ bluetoo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1" y="4213693"/>
            <a:ext cx="455811" cy="6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48" y="3032888"/>
            <a:ext cx="1181780" cy="172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7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851" y="172468"/>
            <a:ext cx="873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ККТ «ШТРИХ-СМАРТПОС-Ф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» МИНИ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4999" y="1071130"/>
            <a:ext cx="9999027" cy="521989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Кассовое программное обеспечение</a:t>
            </a:r>
            <a:b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sz="2800" b="1" dirty="0" smtClean="0">
                <a:solidFill>
                  <a:srgbClr val="CB9B35"/>
                </a:solidFill>
                <a:latin typeface="Calibri" pitchFamily="34" charset="0"/>
              </a:rPr>
              <a:t>Предустановленное </a:t>
            </a:r>
            <a:r>
              <a:rPr lang="ru-RU" sz="2800" b="1" dirty="0">
                <a:solidFill>
                  <a:srgbClr val="CB9B35"/>
                </a:solidFill>
                <a:latin typeface="Calibri" pitchFamily="34" charset="0"/>
              </a:rPr>
              <a:t>решение на ваш вкус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ru-RU" sz="2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Ilexx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</a:rPr>
              <a:t>Lite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Кассовая программа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Разработчик: Центр отраслевых решений «ШТРИХ-М»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Стоимость лицензии входит в цену оборудования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Без ежемесячных платежей</a:t>
            </a:r>
            <a:endParaRPr lang="ru-RU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</a:rPr>
              <a:t>Торговля.онлайн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Кассовое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ПО и мощная облачная </a:t>
            </a:r>
            <a:r>
              <a:rPr lang="ru-RU" sz="2400" dirty="0" err="1">
                <a:solidFill>
                  <a:schemeClr val="tx1"/>
                </a:solidFill>
                <a:latin typeface="Calibri" pitchFamily="34" charset="0"/>
              </a:rPr>
              <a:t>товароучётная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программа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Разработчик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Calibri" pitchFamily="34" charset="0"/>
              </a:rPr>
              <a:t>Septagon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Calibri" pitchFamily="34" charset="0"/>
              </a:rPr>
              <a:t>Maykor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Полностью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бесплатное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решение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Без ежемесячных платежей</a:t>
            </a:r>
            <a:endParaRPr lang="ru-RU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320" y="4595941"/>
            <a:ext cx="2956821" cy="118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122" y="2553819"/>
            <a:ext cx="2587218" cy="170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4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851" y="172468"/>
            <a:ext cx="873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ККТ «ШТРИХ-СМАРТПОС-Ф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» МИНИ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4999" y="1071130"/>
            <a:ext cx="9999027" cy="49428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Кассовое и прочее программное обеспечение</a:t>
            </a:r>
            <a:b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						</a:t>
            </a:r>
            <a:r>
              <a:rPr lang="ru-RU" sz="2800" b="1" dirty="0" smtClean="0">
                <a:solidFill>
                  <a:srgbClr val="CB9B35"/>
                </a:solidFill>
                <a:latin typeface="Calibri" pitchFamily="34" charset="0"/>
              </a:rPr>
              <a:t>Никаких ограничений!</a:t>
            </a:r>
            <a:endParaRPr lang="ru-RU" sz="2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Другое ПО, имеющее интеграцию со СМАРТПОС МИНИ</a:t>
            </a:r>
            <a:b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БИФИТ.Касса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(бесплатное)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aQsi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Касса (бесплатное)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Делобанк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(бесплатное)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EKAM (платное)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Subtotal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(платное)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1С:Мобильная касса (платное)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Quartech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платное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ru-RU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Открытая платформа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Android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Можно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установить любое необходимое ПО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!</a:t>
            </a:r>
            <a:endParaRPr lang="ru-RU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42" y="4021270"/>
            <a:ext cx="709853" cy="70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61" y="3040705"/>
            <a:ext cx="680470" cy="70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17" y="4021271"/>
            <a:ext cx="701089" cy="70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17" y="3040706"/>
            <a:ext cx="701089" cy="70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61" y="4021271"/>
            <a:ext cx="701089" cy="70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yt3.ggpht.com/a-/AN66SAxQnx3jj_8AbiaRdhIRGSWoyO8_k-a-B9Cm5w=s900-mo-c-c0xffffffff-rj-k-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917" y="3968409"/>
            <a:ext cx="971715" cy="97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31" y="3055995"/>
            <a:ext cx="600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1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851" y="172468"/>
            <a:ext cx="873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ККТ «ШТРИХ-СМАРТПОС-Ф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» МИНИ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4999" y="916755"/>
            <a:ext cx="8312731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tx1"/>
                </a:solidFill>
                <a:latin typeface="Calibri" pitchFamily="34" charset="0"/>
              </a:rPr>
              <a:t>Технические </a:t>
            </a: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характеристики</a:t>
            </a:r>
            <a:endParaRPr lang="ru-RU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03E6A858-0299-454C-A0AC-EC9934029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78296"/>
              </p:ext>
            </p:extLst>
          </p:nvPr>
        </p:nvGraphicFramePr>
        <p:xfrm>
          <a:off x="818419" y="1542285"/>
          <a:ext cx="10555162" cy="4609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3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14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0090">
                <a:tc>
                  <a:txBody>
                    <a:bodyPr/>
                    <a:lstStyle/>
                    <a:p>
                      <a:pPr marL="365760" algn="l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Дисплей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5,5" (720x1280</a:t>
                      </a:r>
                      <a:r>
                        <a:rPr lang="ru-RU" sz="1400" spc="3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IPS </a:t>
                      </a:r>
                      <a:r>
                        <a:rPr lang="en-US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HD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) TFT-LCD сенсорный (ёмкостной</a:t>
                      </a:r>
                      <a:r>
                        <a:rPr lang="ru-RU" sz="1400" spc="-1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err="1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мультитач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lang="ru-RU" sz="1400" noProof="0" dirty="0" smtClean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Процессор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 cap="flat" cmpd="sng" algn="ctr">
                      <a:solidFill>
                        <a:srgbClr val="AF96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Cortex-A7 (4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ядра) с частотой 1,1 ГГц, </a:t>
                      </a:r>
                      <a:r>
                        <a:rPr lang="en-US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Secure Cortex-M4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 cap="flat" cmpd="sng" algn="ctr">
                      <a:solidFill>
                        <a:srgbClr val="AF96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614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Оперативная память</a:t>
                      </a:r>
                      <a:r>
                        <a:rPr lang="ru-RU" sz="1400" spc="-1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(ОЗУ)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 cap="flat" cmpd="sng" algn="ctr">
                      <a:solidFill>
                        <a:srgbClr val="AF96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Гб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 cap="flat" cmpd="sng" algn="ctr">
                      <a:solidFill>
                        <a:srgbClr val="AF96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0942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Накопитель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err="1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Flash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Гб (есть слот </a:t>
                      </a:r>
                      <a:r>
                        <a:rPr lang="ru-RU" sz="140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400" spc="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err="1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microSD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-карты</a:t>
                      </a:r>
                      <a:r>
                        <a:rPr lang="en-US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400" spc="-5" baseline="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32 Гб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0154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Печатающее</a:t>
                      </a:r>
                      <a:r>
                        <a:rPr lang="ru-RU" sz="1400" spc="-2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устройство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AF9660"/>
                      </a:solidFill>
                      <a:prstDash val="solid"/>
                    </a:lnT>
                    <a:lnB w="6350" cap="flat" cmpd="sng" algn="ctr">
                      <a:solidFill>
                        <a:srgbClr val="AF96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385"/>
                        </a:lnSpc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Встроенный термопринтер </a:t>
                      </a:r>
                      <a:r>
                        <a:rPr lang="ru-RU" sz="1400" spc="-5" baseline="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(б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умага 57 мм , рулон </a:t>
                      </a:r>
                      <a:r>
                        <a:rPr lang="en-US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Ø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40 мм, скорость печати </a:t>
                      </a:r>
                      <a:r>
                        <a:rPr lang="ru-RU" sz="140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– более 60</a:t>
                      </a:r>
                      <a:r>
                        <a:rPr lang="ru-RU" sz="1400" spc="2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мм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/сек)</a:t>
                      </a:r>
                      <a:endParaRPr lang="ru-RU" sz="1400" noProof="0" dirty="0" smtClean="0"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71145">
                        <a:lnSpc>
                          <a:spcPts val="1395"/>
                        </a:lnSpc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Ручное отделение </a:t>
                      </a:r>
                      <a:r>
                        <a:rPr lang="ru-RU" sz="140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чека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(гребёнка)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F9660"/>
                      </a:solidFill>
                      <a:prstDash val="solid"/>
                    </a:lnT>
                    <a:lnB w="6350" cap="flat" cmpd="sng" algn="ctr">
                      <a:solidFill>
                        <a:srgbClr val="AF96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Сканер штрих-кода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 cap="flat" cmpd="sng" algn="ctr">
                      <a:solidFill>
                        <a:srgbClr val="AF96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Камера 5 </a:t>
                      </a:r>
                      <a:r>
                        <a:rPr lang="ru-RU" sz="1400" spc="-5" noProof="0" dirty="0" err="1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с автофокусом и вспышкой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 cap="flat" cmpd="sng" algn="ctr">
                      <a:solidFill>
                        <a:srgbClr val="AF96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</a:tr>
              <a:tr h="240942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Аккумулятор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 cap="flat" cmpd="sng" algn="ctr">
                      <a:solidFill>
                        <a:srgbClr val="AF96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2600 мА*ч</a:t>
                      </a:r>
                      <a:r>
                        <a:rPr lang="ru-RU" sz="1400" spc="1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spc="1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@</a:t>
                      </a:r>
                      <a:r>
                        <a:rPr lang="en-US" sz="1400" spc="10" baseline="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7,2 </a:t>
                      </a:r>
                      <a:r>
                        <a:rPr lang="ru-RU" sz="1400" spc="10" baseline="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spc="-5" noProof="0" dirty="0" err="1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Li-Ion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 cap="flat" cmpd="sng" algn="ctr">
                      <a:solidFill>
                        <a:srgbClr val="AF96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0942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Интерфейсные разъёмы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1xUSB</a:t>
                      </a:r>
                      <a:r>
                        <a:rPr lang="ru-RU" sz="1400" spc="3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spc="3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Type C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OTG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), 2</a:t>
                      </a:r>
                      <a:r>
                        <a:rPr lang="en-US" sz="1400" spc="-5" noProof="0" dirty="0" err="1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xSIM</a:t>
                      </a:r>
                      <a:r>
                        <a:rPr lang="en-US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, 2xPSAM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0942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Беспроводные</a:t>
                      </a:r>
                      <a:r>
                        <a:rPr lang="ru-RU" sz="1400" spc="1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интерфейсы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Wi-Fi 802.11 a/b/g/n 2.4/5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ГГц, </a:t>
                      </a:r>
                      <a:r>
                        <a:rPr lang="en-US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Bluetooth 4.0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spc="-5" baseline="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2G GSM 900/1800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МГц,</a:t>
                      </a:r>
                      <a:b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G WCDMA 900/2100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МГц, 4</a:t>
                      </a:r>
                      <a:r>
                        <a:rPr lang="en-US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G FDD-LTE B3/7/20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0942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Операционная</a:t>
                      </a:r>
                      <a:r>
                        <a:rPr lang="ru-RU" sz="1400" spc="-1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система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err="1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Android</a:t>
                      </a:r>
                      <a:r>
                        <a:rPr lang="ru-RU" sz="1400" spc="-1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7.</a:t>
                      </a:r>
                      <a:r>
                        <a:rPr lang="en-US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1768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Кассовое программное</a:t>
                      </a:r>
                      <a:r>
                        <a:rPr lang="ru-RU" sz="140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обеспечение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Предустановленное </a:t>
                      </a:r>
                      <a:r>
                        <a:rPr lang="ru-RU" sz="1400" spc="-5" baseline="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400" spc="0" baseline="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на выбор:</a:t>
                      </a:r>
                      <a:br>
                        <a:rPr lang="ru-RU" sz="1400" spc="0" baseline="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lang="en-US" sz="1400" spc="0" baseline="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400" spc="0" baseline="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Кассовая программа </a:t>
                      </a:r>
                      <a:r>
                        <a:rPr lang="en-US" sz="1400" spc="0" baseline="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Ilexx Lite</a:t>
                      </a:r>
                      <a:r>
                        <a:rPr lang="ru-RU" sz="1400" spc="0" baseline="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 - Комплексное решение </a:t>
                      </a:r>
                      <a:r>
                        <a:rPr lang="ru-RU" sz="1400" spc="0" baseline="0" noProof="0" dirty="0" err="1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Торговля.онлайн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Диапазон рабочих</a:t>
                      </a:r>
                      <a:r>
                        <a:rPr lang="ru-RU" sz="1400" spc="-1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температур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+0ºC..+45ºC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Диапазон температур</a:t>
                      </a:r>
                      <a:r>
                        <a:rPr lang="ru-RU" sz="1400" spc="-2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хранения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-10ºC..+50ºC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Относительная влажность</a:t>
                      </a:r>
                      <a:b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(без</a:t>
                      </a:r>
                      <a:r>
                        <a:rPr lang="ru-RU" sz="1400" spc="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конденсата)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Рабочая: не более 80% (при +35ºC)</a:t>
                      </a:r>
                      <a:b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Хранения: не более 85%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40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Масса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(без</a:t>
                      </a:r>
                      <a:r>
                        <a:rPr lang="ru-RU" sz="1400" spc="-10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адаптера)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не более 0,45</a:t>
                      </a:r>
                      <a:r>
                        <a:rPr lang="ru-RU" sz="1400" spc="1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кг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1793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Габариты</a:t>
                      </a:r>
                      <a:r>
                        <a:rPr lang="ru-RU" sz="1400" spc="-1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spc="-5" noProof="0" dirty="0" err="1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ШхГхВ</a:t>
                      </a: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400" spc="-5" noProof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85х187х64 мм</a:t>
                      </a:r>
                      <a:endParaRPr lang="ru-RU" sz="1400" noProof="0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F9660"/>
                      </a:solidFill>
                      <a:prstDash val="solid"/>
                    </a:lnT>
                    <a:lnB w="6350">
                      <a:solidFill>
                        <a:srgbClr val="AF9660"/>
                      </a:solidFill>
                      <a:prstDash val="solid"/>
                    </a:lnB>
                    <a:solidFill>
                      <a:srgbClr val="4141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4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767231" y="2405196"/>
            <a:ext cx="6657537" cy="6463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b="1" dirty="0" smtClean="0">
                <a:latin typeface="Calibri" pitchFamily="34" charset="0"/>
              </a:rPr>
              <a:t>СПАСИБО ЗА ВНИМАНИЕ!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6629" y="3978521"/>
            <a:ext cx="4791116" cy="19205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lvl="0"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Насонов Данила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lvl="0" algn="l"/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Менеджер </a:t>
            </a:r>
            <a:r>
              <a:rPr lang="ru-RU" sz="1800" dirty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по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направлению «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POS-</a:t>
            </a:r>
            <a:r>
              <a:rPr lang="ru-RU" sz="1800" dirty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системы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»</a:t>
            </a:r>
            <a:b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Email: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  <a:hlinkClick r:id="rId2"/>
              </a:rPr>
              <a:t>pos@shtrih-h.ru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  <a:hlinkClick r:id="rId3"/>
              </a:rPr>
              <a:t>dan@shtrih-m.ru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Тел.: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+7 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(495) 787-6090 </a:t>
            </a:r>
            <a:r>
              <a:rPr lang="ru-RU" sz="1800" dirty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доб.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492</a:t>
            </a:r>
          </a:p>
          <a:p>
            <a:pPr algn="l">
              <a:lnSpc>
                <a:spcPct val="90000"/>
              </a:lnSpc>
            </a:pPr>
            <a:r>
              <a:rPr lang="ru-RU" sz="1800" dirty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Моб. +7 (916) </a:t>
            </a:r>
            <a:r>
              <a:rPr lang="ru-RU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443-7902 (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Telegram, </a:t>
            </a:r>
            <a:r>
              <a:rPr lang="en-US" sz="1800" dirty="0" err="1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WhatsApp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)</a:t>
            </a:r>
            <a:b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</a:br>
            <a:r>
              <a:rPr lang="en-US" sz="1800" dirty="0" err="1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WeChat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 ID: </a:t>
            </a:r>
            <a:r>
              <a:rPr lang="en-US" sz="1800" dirty="0" err="1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DanNasonov</a:t>
            </a:r>
            <a:endParaRPr lang="ru-RU" sz="1800" dirty="0">
              <a:solidFill>
                <a:schemeClr val="bg1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Skype ID: </a:t>
            </a:r>
            <a:r>
              <a:rPr lang="en-US" sz="1800" dirty="0" err="1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danila.nasonov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asonov\!Работа\ШТРИХ-М\Оборудование\POS-системы\Android POS\СМАРТПОС_МИНИ_aQsi\Картинки\shtrih-smartpos-f_mini_01_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8" r="2199" b="13440"/>
          <a:stretch/>
        </p:blipFill>
        <p:spPr bwMode="auto">
          <a:xfrm>
            <a:off x="5745026" y="1636722"/>
            <a:ext cx="6423224" cy="48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851" y="172468"/>
            <a:ext cx="873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ККТ «ШТРИХ-СМАРТПОС-Ф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» МИНИ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9050" y="1471122"/>
            <a:ext cx="6831775" cy="28623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latin typeface="Calibri" pitchFamily="34" charset="0"/>
              </a:rPr>
              <a:t>ККТ «</a:t>
            </a: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ШТРИХ-СМАРТПОС-Ф» МИНИ</a:t>
            </a:r>
            <a:r>
              <a:rPr lang="ru-RU" sz="3200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Calibri" pitchFamily="34" charset="0"/>
              </a:rPr>
            </a:br>
            <a:endParaRPr lang="en-US" sz="8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Знакомая мобильная смарт-касса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для услуг и мелкой розницы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с 5,5-дюймовым сенсорным экраном, бесплатным кассовым ПО и</a:t>
            </a:r>
            <a:b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открытой ОС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Android</a:t>
            </a: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 7.0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2" name="Group 17"/>
          <p:cNvGrpSpPr>
            <a:grpSpLocks noChangeAspect="1"/>
          </p:cNvGrpSpPr>
          <p:nvPr/>
        </p:nvGrpSpPr>
        <p:grpSpPr bwMode="auto">
          <a:xfrm>
            <a:off x="8414398" y="654498"/>
            <a:ext cx="1666888" cy="1633248"/>
            <a:chOff x="3878" y="890"/>
            <a:chExt cx="1455" cy="1376"/>
          </a:xfrm>
        </p:grpSpPr>
        <p:pic>
          <p:nvPicPr>
            <p:cNvPr id="13" name="Picture 18" descr="star_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495825">
              <a:off x="3918" y="850"/>
              <a:ext cx="1376" cy="1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 rot="20894198">
              <a:off x="3901" y="1282"/>
              <a:ext cx="1397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ru-RU" sz="2000" b="1" dirty="0" smtClean="0">
                  <a:solidFill>
                    <a:schemeClr val="bg1"/>
                  </a:solidFill>
                  <a:latin typeface="+mn-lt"/>
                </a:rPr>
                <a:t>УЖЕ В ПРОДАЖЕ!</a:t>
              </a:r>
              <a:endParaRPr lang="ru-RU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543"/>
            <a:ext cx="12192000" cy="72933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939648" y="6402668"/>
            <a:ext cx="213755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www.shtrih-m.ru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5675" y="5251224"/>
            <a:ext cx="4988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  <a:buClr>
                <a:srgbClr val="BC1615"/>
              </a:buClr>
            </a:pPr>
            <a:r>
              <a:rPr lang="ru-RU" sz="3200" b="1" dirty="0" smtClean="0">
                <a:solidFill>
                  <a:srgbClr val="CB9B35"/>
                </a:solidFill>
                <a:latin typeface="Calibri" pitchFamily="34" charset="0"/>
                <a:cs typeface="Times New Roman" pitchFamily="18" charset="0"/>
              </a:rPr>
              <a:t>РРЦ 12000 рублей (без ФН)</a:t>
            </a:r>
            <a:endParaRPr lang="ru-RU" sz="3200" b="1" dirty="0">
              <a:solidFill>
                <a:srgbClr val="CB9B35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851" y="172468"/>
            <a:ext cx="873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ККТ «ШТРИХ-СМАРТПОС-Ф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» МИНИ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4" descr="http://www.linkcrafter.com/wp-content/uploads/2016/06/interior-ideas-to-steal-from-cafes-restaurants-and-offices-cafe-interior-design-singapore-cafe-interior-design-software-1024x683.jpg">
            <a:extLst>
              <a:ext uri="{FF2B5EF4-FFF2-40B4-BE49-F238E27FC236}">
                <a16:creationId xmlns:a16="http://schemas.microsoft.com/office/drawing/2014/main" xmlns="" id="{A84D95D9-B067-4D59-9A37-12906425C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r="12322"/>
          <a:stretch/>
        </p:blipFill>
        <p:spPr bwMode="auto">
          <a:xfrm>
            <a:off x="9254003" y="2307507"/>
            <a:ext cx="2519890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xmlns="" id="{9EEEA66C-122D-4F77-8BA6-68B87548A76B}"/>
              </a:ext>
            </a:extLst>
          </p:cNvPr>
          <p:cNvSpPr txBox="1"/>
          <p:nvPr/>
        </p:nvSpPr>
        <p:spPr>
          <a:xfrm>
            <a:off x="3570252" y="4971496"/>
            <a:ext cx="2138149" cy="289823"/>
          </a:xfrm>
          <a:prstGeom prst="rect">
            <a:avLst/>
          </a:prstGeom>
        </p:spPr>
        <p:txBody>
          <a:bodyPr vert="horz" wrap="none" lIns="0" tIns="12700" rIns="0" bIns="0" rtlCol="0" anchor="ctr">
            <a:spAutoFit/>
          </a:bodyPr>
          <a:lstStyle/>
          <a:p>
            <a:pPr marR="5080" indent="-645160" algn="ctr">
              <a:spcBef>
                <a:spcPts val="100"/>
              </a:spcBef>
            </a:pPr>
            <a:r>
              <a:rPr lang="ru-RU" spc="-5" dirty="0" smtClean="0">
                <a:latin typeface="Calibri" pitchFamily="34" charset="0"/>
                <a:cs typeface="Times New Roman" pitchFamily="18" charset="0"/>
              </a:rPr>
              <a:t>Небольшие магазины</a:t>
            </a:r>
            <a:endParaRPr spc="-5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69C8B58D-6578-4946-844D-2DB3732EFC5C}"/>
              </a:ext>
            </a:extLst>
          </p:cNvPr>
          <p:cNvSpPr txBox="1"/>
          <p:nvPr/>
        </p:nvSpPr>
        <p:spPr>
          <a:xfrm>
            <a:off x="6789987" y="4972420"/>
            <a:ext cx="1572866" cy="289823"/>
          </a:xfrm>
          <a:prstGeom prst="rect">
            <a:avLst/>
          </a:prstGeom>
        </p:spPr>
        <p:txBody>
          <a:bodyPr vert="horz" wrap="none" lIns="0" tIns="12700" rIns="0" bIns="0" rtlCol="0" anchor="ctr">
            <a:spAutoFit/>
          </a:bodyPr>
          <a:lstStyle/>
          <a:p>
            <a:pPr marR="5080" indent="-645160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latin typeface="Calibri" pitchFamily="34" charset="0"/>
                <a:cs typeface="Times New Roman" pitchFamily="18" charset="0"/>
              </a:rPr>
              <a:t>Рынки </a:t>
            </a:r>
            <a:r>
              <a:rPr lang="ru-RU" spc="-5" dirty="0"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spc="-5" dirty="0" smtClean="0">
                <a:latin typeface="Calibri" pitchFamily="34" charset="0"/>
                <a:cs typeface="Times New Roman" pitchFamily="18" charset="0"/>
              </a:rPr>
              <a:t>киоски</a:t>
            </a:r>
            <a:endParaRPr spc="-5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346D8404-84D8-42BE-8E3F-DD5C858B64AB}"/>
              </a:ext>
            </a:extLst>
          </p:cNvPr>
          <p:cNvSpPr txBox="1"/>
          <p:nvPr/>
        </p:nvSpPr>
        <p:spPr>
          <a:xfrm>
            <a:off x="9735656" y="4972420"/>
            <a:ext cx="1556580" cy="289823"/>
          </a:xfrm>
          <a:prstGeom prst="rect">
            <a:avLst/>
          </a:prstGeom>
        </p:spPr>
        <p:txBody>
          <a:bodyPr vert="horz" wrap="none" lIns="0" tIns="12700" rIns="0" bIns="0" rtlCol="0" anchor="ctr">
            <a:spAutoFit/>
          </a:bodyPr>
          <a:lstStyle/>
          <a:p>
            <a:pPr marR="5080" indent="-645160" algn="ctr">
              <a:spcBef>
                <a:spcPts val="100"/>
              </a:spcBef>
            </a:pPr>
            <a:r>
              <a:rPr lang="ru-RU" spc="-5" dirty="0" smtClean="0">
                <a:latin typeface="Calibri" pitchFamily="34" charset="0"/>
                <a:cs typeface="Times New Roman" pitchFamily="18" charset="0"/>
              </a:rPr>
              <a:t>Кафе </a:t>
            </a:r>
            <a:r>
              <a:rPr lang="ru-RU" spc="-5" dirty="0"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spc="-5" dirty="0" err="1" smtClean="0">
                <a:latin typeface="Calibri" pitchFamily="34" charset="0"/>
                <a:cs typeface="Times New Roman" pitchFamily="18" charset="0"/>
              </a:rPr>
              <a:t>фастфуд</a:t>
            </a:r>
            <a:endParaRPr spc="-5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915566"/>
            <a:ext cx="3835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  <a:buClr>
                <a:srgbClr val="BC1615"/>
              </a:buClr>
            </a:pPr>
            <a:r>
              <a:rPr lang="ru-RU" sz="3200" b="1" dirty="0">
                <a:solidFill>
                  <a:sysClr val="windowText" lastClr="000000"/>
                </a:solidFill>
                <a:latin typeface="Calibri" pitchFamily="34" charset="0"/>
                <a:cs typeface="Times New Roman" pitchFamily="18" charset="0"/>
              </a:rPr>
              <a:t>Онлайн-касса </a:t>
            </a:r>
            <a:r>
              <a:rPr lang="ru-RU" sz="3200" b="1" dirty="0" smtClean="0">
                <a:solidFill>
                  <a:sysClr val="windowText" lastClr="000000"/>
                </a:solidFill>
                <a:latin typeface="Calibri" pitchFamily="34" charset="0"/>
                <a:cs typeface="Times New Roman" pitchFamily="18" charset="0"/>
              </a:rPr>
              <a:t>54-ФЗ</a:t>
            </a:r>
            <a:endParaRPr lang="ru-RU" sz="3200" b="1" dirty="0">
              <a:solidFill>
                <a:sysClr val="windowText" lastClr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xmlns="" id="{9EEEA66C-122D-4F77-8BA6-68B87548A76B}"/>
              </a:ext>
            </a:extLst>
          </p:cNvPr>
          <p:cNvSpPr txBox="1"/>
          <p:nvPr/>
        </p:nvSpPr>
        <p:spPr>
          <a:xfrm>
            <a:off x="853568" y="4972420"/>
            <a:ext cx="1672675" cy="2898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b="0" spc="-5" dirty="0" smtClean="0">
                <a:latin typeface="Calibri" pitchFamily="34" charset="0"/>
                <a:cs typeface="Times New Roman" pitchFamily="18" charset="0"/>
              </a:rPr>
              <a:t>Сфера </a:t>
            </a:r>
            <a:r>
              <a:rPr lang="ru-RU" b="0" spc="-5" dirty="0">
                <a:latin typeface="Calibri" pitchFamily="34" charset="0"/>
                <a:cs typeface="Times New Roman" pitchFamily="18" charset="0"/>
              </a:rPr>
              <a:t>услуг</a:t>
            </a:r>
            <a:endParaRPr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" name="Picture 2" descr="http://ya-v-kurse.ru/wp-content/uploads/2017/06/c106562ded6a4911afd438f03decf583.jpg">
            <a:extLst>
              <a:ext uri="{FF2B5EF4-FFF2-40B4-BE49-F238E27FC236}">
                <a16:creationId xmlns:a16="http://schemas.microsoft.com/office/drawing/2014/main" xmlns="" id="{B3DB7447-E3FE-442D-B730-E525102C3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t="5169" r="23707" b="1081"/>
          <a:stretch/>
        </p:blipFill>
        <p:spPr bwMode="auto">
          <a:xfrm>
            <a:off x="6316945" y="2317981"/>
            <a:ext cx="2518952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roomester.ru/wp-content/uploads/2018/07/dizajn-magazina-produktov-16.jpg">
            <a:extLst>
              <a:ext uri="{FF2B5EF4-FFF2-40B4-BE49-F238E27FC236}">
                <a16:creationId xmlns:a16="http://schemas.microsoft.com/office/drawing/2014/main" xmlns="" id="{E544C5CD-9A74-49A6-8B29-E71CA347F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r="14524"/>
          <a:stretch/>
        </p:blipFill>
        <p:spPr bwMode="auto">
          <a:xfrm>
            <a:off x="3379813" y="2317981"/>
            <a:ext cx="2519026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mota.ru/upload/wallpapers/source/2016/01/22/23/05/47151/mota.ru_20160122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r="24039"/>
          <a:stretch/>
        </p:blipFill>
        <p:spPr bwMode="auto">
          <a:xfrm>
            <a:off x="418106" y="2307507"/>
            <a:ext cx="2543601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3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851" y="172468"/>
            <a:ext cx="873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ККТ «ШТРИХ-СМАРТПОС-Ф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» МИНИ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791" y="1090062"/>
            <a:ext cx="7816931" cy="42288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Бюджетная касса для </a:t>
            </a:r>
            <a:r>
              <a:rPr lang="ru-RU" sz="3200" b="1" dirty="0">
                <a:solidFill>
                  <a:schemeClr val="tx1"/>
                </a:solidFill>
                <a:latin typeface="Calibri" pitchFamily="34" charset="0"/>
              </a:rPr>
              <a:t>малого </a:t>
            </a: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бизнеса</a:t>
            </a:r>
            <a:b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				</a:t>
            </a:r>
            <a:r>
              <a:rPr lang="ru-RU" sz="2800" b="1" dirty="0" smtClean="0">
                <a:solidFill>
                  <a:srgbClr val="CB9B35"/>
                </a:solidFill>
                <a:latin typeface="Calibri" pitchFamily="34" charset="0"/>
              </a:rPr>
              <a:t>Просто и доступно!</a:t>
            </a:r>
            <a:endParaRPr lang="ru-RU" sz="2800" b="1" dirty="0">
              <a:solidFill>
                <a:schemeClr val="tx1"/>
              </a:solidFill>
              <a:latin typeface="Calibri" pitchFamily="34" charset="0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Мобильная касса с сенсорным экраном 5,5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дюймов</a:t>
            </a: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Большой заряд аккумулятора 2600 мА*ч</a:t>
            </a: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Предустановленное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кассовое ПО на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выбор</a:t>
            </a: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Возможность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самостоятельно устанавливать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приложения</a:t>
            </a:r>
            <a:endParaRPr lang="ru-RU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Интеграция с ПО многих сторонних разработчиков</a:t>
            </a: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Только небанковское исполнение!</a:t>
            </a:r>
            <a:endParaRPr lang="ru-RU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t="4949" r="13464" b="4337"/>
          <a:stretch/>
        </p:blipFill>
        <p:spPr bwMode="auto">
          <a:xfrm>
            <a:off x="8389906" y="843145"/>
            <a:ext cx="2909455" cy="533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0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851" y="172468"/>
            <a:ext cx="873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ККТ «ШТРИХ-СМАРТПОС-Ф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» МИНИ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10795" y="1071131"/>
            <a:ext cx="5925782" cy="325627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tx1"/>
                </a:solidFill>
                <a:latin typeface="Calibri" pitchFamily="34" charset="0"/>
              </a:rPr>
              <a:t>Эргономичный дизайн</a:t>
            </a:r>
            <a:br>
              <a:rPr lang="ru-RU" sz="32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ru-RU" sz="2800" b="1" dirty="0" smtClean="0">
                <a:solidFill>
                  <a:srgbClr val="CB9B35"/>
                </a:solidFill>
                <a:latin typeface="Calibri" pitchFamily="34" charset="0"/>
              </a:rPr>
              <a:t>Красиво </a:t>
            </a:r>
            <a:r>
              <a:rPr lang="ru-RU" sz="2800" b="1" dirty="0">
                <a:solidFill>
                  <a:srgbClr val="CB9B35"/>
                </a:solidFill>
                <a:latin typeface="Calibri" pitchFamily="34" charset="0"/>
              </a:rPr>
              <a:t>и практично</a:t>
            </a: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Удобно лежит в ладони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Качественный пластик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Строгая чёрно-белая ливрея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Лёгкий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доступ к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ФН, батарее,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SIM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-картам и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microSD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карте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" t="9752" r="9523" b="11412"/>
          <a:stretch/>
        </p:blipFill>
        <p:spPr bwMode="auto">
          <a:xfrm>
            <a:off x="214962" y="1520031"/>
            <a:ext cx="5533902" cy="422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asonov\!Работа\ШТРИХ-М\Оборудование\POS-системы\Android POS\СМАРТПОС_МИНИ_aQsi\Картинки\shtrih-smartpos-f_mini_05_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12293" r="2778" b="13680"/>
          <a:stretch/>
        </p:blipFill>
        <p:spPr bwMode="auto">
          <a:xfrm>
            <a:off x="393623" y="1229618"/>
            <a:ext cx="5791194" cy="44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851" y="172468"/>
            <a:ext cx="873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ККТ «ШТРИХ-СМАРТПОС-Ф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» МИНИ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36982" y="1071131"/>
            <a:ext cx="6099595" cy="27699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tx1"/>
                </a:solidFill>
                <a:latin typeface="+mn-lt"/>
              </a:rPr>
              <a:t>Сверхкомпактные размеры</a:t>
            </a:r>
            <a:br>
              <a:rPr lang="ru-RU" sz="3200" b="1" dirty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		</a:t>
            </a:r>
            <a:r>
              <a:rPr lang="ru-RU" sz="2800" b="1" dirty="0" smtClean="0">
                <a:solidFill>
                  <a:srgbClr val="CB9B35"/>
                </a:solidFill>
                <a:latin typeface="+mn-lt"/>
              </a:rPr>
              <a:t>Удобно носить с собой</a:t>
            </a: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Габариты (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ШхГхВ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):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85х187х64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мм</a:t>
            </a: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Не более 450 грамм с аккумулятором</a:t>
            </a: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Большая батарея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Li-Ion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2600 мА*ч 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(до 10-14 часов работы)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39390" y="3420094"/>
            <a:ext cx="3396340" cy="2275137"/>
          </a:xfrm>
          <a:prstGeom prst="straightConnector1">
            <a:avLst/>
          </a:prstGeom>
          <a:ln w="19050">
            <a:solidFill>
              <a:srgbClr val="946307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835730" y="5047013"/>
            <a:ext cx="2201252" cy="648218"/>
          </a:xfrm>
          <a:prstGeom prst="straightConnector1">
            <a:avLst/>
          </a:prstGeom>
          <a:ln w="19050">
            <a:solidFill>
              <a:srgbClr val="946307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441226" y="1590635"/>
            <a:ext cx="1" cy="1871790"/>
          </a:xfrm>
          <a:prstGeom prst="straightConnector1">
            <a:avLst/>
          </a:prstGeom>
          <a:ln w="19050">
            <a:solidFill>
              <a:srgbClr val="946307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7"/>
          <p:cNvSpPr txBox="1">
            <a:spLocks/>
          </p:cNvSpPr>
          <p:nvPr/>
        </p:nvSpPr>
        <p:spPr>
          <a:xfrm>
            <a:off x="4874752" y="5387454"/>
            <a:ext cx="89561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400" kern="1200" baseline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>
              <a:spcBef>
                <a:spcPct val="0"/>
              </a:spcBef>
              <a:spcAft>
                <a:spcPts val="1200"/>
              </a:spcAft>
              <a:buClr>
                <a:srgbClr val="BC1615"/>
              </a:buClr>
            </a:pPr>
            <a:r>
              <a:rPr lang="ru-RU" sz="2000" b="1" dirty="0" smtClean="0">
                <a:solidFill>
                  <a:srgbClr val="946307"/>
                </a:solidFill>
                <a:latin typeface="+mn-lt"/>
                <a:cs typeface="Times New Roman" pitchFamily="18" charset="0"/>
              </a:rPr>
              <a:t>85мм</a:t>
            </a:r>
          </a:p>
        </p:txBody>
      </p:sp>
      <p:sp>
        <p:nvSpPr>
          <p:cNvPr id="14" name="Текст 17"/>
          <p:cNvSpPr txBox="1">
            <a:spLocks/>
          </p:cNvSpPr>
          <p:nvPr/>
        </p:nvSpPr>
        <p:spPr>
          <a:xfrm>
            <a:off x="1350835" y="4648888"/>
            <a:ext cx="948312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400" kern="1200" baseline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>
              <a:spcBef>
                <a:spcPct val="0"/>
              </a:spcBef>
              <a:spcAft>
                <a:spcPts val="1200"/>
              </a:spcAft>
              <a:buClr>
                <a:srgbClr val="BC1615"/>
              </a:buClr>
            </a:pPr>
            <a:r>
              <a:rPr lang="ru-RU" sz="2000" b="1" dirty="0" smtClean="0">
                <a:solidFill>
                  <a:srgbClr val="946307"/>
                </a:solidFill>
                <a:latin typeface="+mn-lt"/>
                <a:cs typeface="Times New Roman" pitchFamily="18" charset="0"/>
              </a:rPr>
              <a:t>187 мм</a:t>
            </a:r>
          </a:p>
        </p:txBody>
      </p:sp>
      <p:sp>
        <p:nvSpPr>
          <p:cNvPr id="15" name="Текст 17"/>
          <p:cNvSpPr txBox="1">
            <a:spLocks/>
          </p:cNvSpPr>
          <p:nvPr/>
        </p:nvSpPr>
        <p:spPr>
          <a:xfrm rot="16200000">
            <a:off x="-108191" y="2207662"/>
            <a:ext cx="69585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400" kern="1200" baseline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>
              <a:spcBef>
                <a:spcPct val="0"/>
              </a:spcBef>
              <a:spcAft>
                <a:spcPts val="1200"/>
              </a:spcAft>
              <a:buClr>
                <a:srgbClr val="BC1615"/>
              </a:buClr>
            </a:pPr>
            <a:r>
              <a:rPr lang="ru-RU" sz="2000" b="1" dirty="0" smtClean="0">
                <a:solidFill>
                  <a:srgbClr val="946307"/>
                </a:solidFill>
                <a:latin typeface="+mn-lt"/>
                <a:cs typeface="Times New Roman" pitchFamily="18" charset="0"/>
              </a:rPr>
              <a:t>64 мм</a:t>
            </a:r>
          </a:p>
        </p:txBody>
      </p:sp>
    </p:spTree>
    <p:extLst>
      <p:ext uri="{BB962C8B-B14F-4D97-AF65-F5344CB8AC3E}">
        <p14:creationId xmlns:p14="http://schemas.microsoft.com/office/powerpoint/2010/main" val="18391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5934" b="30964"/>
          <a:stretch/>
        </p:blipFill>
        <p:spPr bwMode="auto">
          <a:xfrm>
            <a:off x="7521045" y="1255912"/>
            <a:ext cx="4393333" cy="55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851" y="172468"/>
            <a:ext cx="873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ККТ «ШТРИХ-СМАРТПОС-Ф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» МИНИ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4999" y="1071130"/>
            <a:ext cx="7730840" cy="261610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tx1"/>
                </a:solidFill>
                <a:latin typeface="+mn-lt"/>
              </a:rPr>
              <a:t>Яркий сенсорный экран</a:t>
            </a:r>
            <a:br>
              <a:rPr lang="ru-RU" sz="3200" b="1" dirty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ru-RU" sz="2800" b="1" dirty="0">
                <a:solidFill>
                  <a:srgbClr val="CB9B35"/>
                </a:solidFill>
                <a:latin typeface="+mn-lt"/>
              </a:rPr>
              <a:t>К</a:t>
            </a:r>
            <a:r>
              <a:rPr lang="ru-RU" sz="2800" b="1" dirty="0" smtClean="0">
                <a:solidFill>
                  <a:srgbClr val="CB9B35"/>
                </a:solidFill>
                <a:latin typeface="+mn-lt"/>
              </a:rPr>
              <a:t>омфортная работа даже на улице</a:t>
            </a: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Яркая матрица IPS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HD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широкими углами обзора</a:t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</a:rPr>
              <a:t>(разрешение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720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x1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280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точек)</a:t>
            </a: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Ёмкостной мультисенсорный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экран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с возможностью работы в перчатках 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4" descr="https://cdn.eeweb.com/articles/quizzes/touchscreen-new-14476712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257" y="1255912"/>
            <a:ext cx="887743" cy="8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543"/>
            <a:ext cx="12192000" cy="729332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9939648" y="6402668"/>
            <a:ext cx="213755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www.shtrih-m.ru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Nasonov\!Работа\ШТРИХ-М\Оборудование\POS-системы\Android POS\СМАРТПОС_МИНИ_aQsi\Картинки\shtrih-smartpos-f_mini_10_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6" b="15252"/>
          <a:stretch/>
        </p:blipFill>
        <p:spPr bwMode="auto">
          <a:xfrm>
            <a:off x="5925198" y="1992591"/>
            <a:ext cx="6212192" cy="38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851" y="172468"/>
            <a:ext cx="873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ККТ «ШТРИХ-СМАРТПОС-Ф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» МИНИ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3724" y="1078186"/>
            <a:ext cx="8063342" cy="36871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Печать чеков где угодно!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+mn-lt"/>
              </a:rPr>
            </a:br>
            <a:r>
              <a:rPr lang="ru-RU" sz="2800" b="1" dirty="0">
                <a:solidFill>
                  <a:srgbClr val="CB9B35"/>
                </a:solidFill>
                <a:latin typeface="+mn-lt"/>
              </a:rPr>
              <a:t>	</a:t>
            </a:r>
            <a:r>
              <a:rPr lang="ru-RU" sz="2800" b="1" dirty="0" smtClean="0">
                <a:solidFill>
                  <a:srgbClr val="CB9B35"/>
                </a:solidFill>
                <a:latin typeface="+mn-lt"/>
              </a:rPr>
              <a:t>	Быстрое обслуживание клиентов</a:t>
            </a:r>
            <a:endParaRPr lang="ru-RU" sz="2800" dirty="0">
              <a:solidFill>
                <a:srgbClr val="CB9B35"/>
              </a:solidFill>
              <a:latin typeface="+mn-lt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Экономичная лента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57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мм</a:t>
            </a: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Комфортная скорость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печати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                                 – более 60 мм/сек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Пластиковая гребенка для отрыва чека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Контейнер под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большой рулон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бумаги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Ø40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мм</a:t>
            </a: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Лёгкая замена бумаги (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EasyLoad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76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Nasonov\!Работа\ШТРИХ-М\Оборудование\POS-системы\Android POS\СМАРТПОС_МИНИ_aQsi\Картинки\shtrih-smartpos-f_mini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0" t="9369" r="5103" b="12179"/>
          <a:stretch/>
        </p:blipFill>
        <p:spPr bwMode="auto">
          <a:xfrm>
            <a:off x="5263178" y="2897583"/>
            <a:ext cx="6358795" cy="33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851" y="172468"/>
            <a:ext cx="873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ККТ «ШТРИХ-СМАРТПОС-Ф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» МИНИ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5791" y="1090062"/>
            <a:ext cx="11498281" cy="533376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Недостающее звено – приём безнала</a:t>
            </a:r>
            <a:b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					</a:t>
            </a:r>
            <a:r>
              <a:rPr lang="ru-RU" sz="2800" b="1" dirty="0" smtClean="0">
                <a:solidFill>
                  <a:srgbClr val="CB9B35"/>
                </a:solidFill>
                <a:latin typeface="Calibri" pitchFamily="34" charset="0"/>
              </a:rPr>
              <a:t>Не </a:t>
            </a:r>
            <a:r>
              <a:rPr lang="ru-RU" sz="2800" b="1" dirty="0">
                <a:solidFill>
                  <a:srgbClr val="CB9B35"/>
                </a:solidFill>
                <a:latin typeface="Calibri" pitchFamily="34" charset="0"/>
              </a:rPr>
              <a:t>теряйте покупателей с картами</a:t>
            </a:r>
            <a:r>
              <a:rPr lang="ru-RU" sz="2800" b="1" dirty="0" smtClean="0">
                <a:solidFill>
                  <a:srgbClr val="CB9B35"/>
                </a:solidFill>
                <a:latin typeface="Calibri" pitchFamily="34" charset="0"/>
              </a:rPr>
              <a:t>!</a:t>
            </a:r>
            <a:endParaRPr lang="ru-RU" sz="2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Пинпад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YARUS L7150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уже поддерживается в решении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</a:rPr>
              <a:t>Торговля.онлайн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и вскоре будет реализован в кассовой программе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Ilexx Lite</a:t>
            </a:r>
            <a:endParaRPr lang="ru-RU" sz="2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Работа через самый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популярный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Calibri" pitchFamily="34" charset="0"/>
              </a:rPr>
              <a:t>предпроцессинг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РФ –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2can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marL="11772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>
                <a:latin typeface="Calibri" pitchFamily="34" charset="0"/>
              </a:rPr>
              <a:t>Удалённое подключение</a:t>
            </a:r>
          </a:p>
          <a:p>
            <a:pPr marL="11772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>
                <a:latin typeface="Calibri" pitchFamily="34" charset="0"/>
              </a:rPr>
              <a:t>Минимум документов</a:t>
            </a:r>
          </a:p>
          <a:p>
            <a:pPr marL="11772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>
                <a:latin typeface="Calibri" pitchFamily="34" charset="0"/>
              </a:rPr>
              <a:t>Быстрый запуск (</a:t>
            </a:r>
            <a:r>
              <a:rPr lang="ru-RU" sz="2400" dirty="0">
                <a:latin typeface="Arial"/>
                <a:cs typeface="Arial"/>
              </a:rPr>
              <a:t>≈ </a:t>
            </a:r>
            <a:r>
              <a:rPr lang="ru-RU" sz="2400" dirty="0">
                <a:latin typeface="Calibri" pitchFamily="34" charset="0"/>
              </a:rPr>
              <a:t>3 дней)</a:t>
            </a:r>
          </a:p>
          <a:p>
            <a:pPr marL="11772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>
                <a:latin typeface="Calibri" pitchFamily="34" charset="0"/>
              </a:rPr>
              <a:t>Плоская ставка 2,1%</a:t>
            </a:r>
          </a:p>
          <a:p>
            <a:pPr marL="11772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>
                <a:latin typeface="Calibri" pitchFamily="34" charset="0"/>
              </a:rPr>
              <a:t>Без минимальных оборотов</a:t>
            </a:r>
          </a:p>
          <a:p>
            <a:pPr marL="720000" indent="-457200">
              <a:spcAft>
                <a:spcPts val="1200"/>
              </a:spcAft>
              <a:buFont typeface="Wingdings" pitchFamily="2" charset="2"/>
              <a:buChar char="ü"/>
            </a:pPr>
            <a:endParaRPr lang="ru-RU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543"/>
            <a:ext cx="12192000" cy="72933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939648" y="6402668"/>
            <a:ext cx="213755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www.shtrih-m.ru</a:t>
            </a:r>
            <a:endParaRPr lang="ru-RU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" name="Picture 6" descr="ÐÐ°ÑÑÐ¸Ð½ÐºÐ¸ Ð¿Ð¾ Ð·Ð°Ð¿ÑÐ¾ÑÑ Ð»Ð¾Ð³Ð¾ÑÐ¸Ð¿ wif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81" y="4582146"/>
            <a:ext cx="925015" cy="5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.otzovik.com/objects/b/170000/16078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9" t="12025" r="16665" b="9596"/>
          <a:stretch/>
        </p:blipFill>
        <p:spPr bwMode="auto">
          <a:xfrm>
            <a:off x="11127178" y="5099145"/>
            <a:ext cx="804166" cy="9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4014</TotalTime>
  <Words>327</Words>
  <Application>Microsoft Office PowerPoint</Application>
  <PresentationFormat>Произвольный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design2</dc:creator>
  <cp:lastModifiedBy>Насонов Данила Евгеньевич</cp:lastModifiedBy>
  <cp:revision>157</cp:revision>
  <dcterms:created xsi:type="dcterms:W3CDTF">2019-02-15T12:14:11Z</dcterms:created>
  <dcterms:modified xsi:type="dcterms:W3CDTF">2019-06-11T13:35:49Z</dcterms:modified>
</cp:coreProperties>
</file>